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4" autoAdjust="0"/>
    <p:restoredTop sz="94665"/>
  </p:normalViewPr>
  <p:slideViewPr>
    <p:cSldViewPr>
      <p:cViewPr>
        <p:scale>
          <a:sx n="100" d="100"/>
          <a:sy n="100" d="100"/>
        </p:scale>
        <p:origin x="-2840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5800D-74AD-4240-8054-EEB5ECBF6C8D}" type="datetimeFigureOut">
              <a:rPr lang="es-ES" smtClean="0"/>
              <a:pPr/>
              <a:t>08/11/16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319DD-F265-47FE-92A8-9DC5605170C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39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319DD-F265-47FE-92A8-9DC5605170C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99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4500-909E-4265-9144-CE3A6C893740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43C-CFE8-4216-89D9-6D43FF731771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E1B4-9B24-4A6D-AC4B-53ACF9BBDE33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D39-D5A5-45BE-B147-08A9F8AD5BB4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CC56-4363-45DC-9AD1-58EB7AD6A3A0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A66-B075-4783-A952-31A3758FA209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F7FF-C354-4EEF-B51A-1A540688F779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34C8-BE90-40D6-ADF0-FE1AD9FA69FB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9359-26AB-4F42-8121-32031DC764FE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8AA5-83F7-4AB4-93AA-AA5C7F9C80E0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8180-CC4D-4CEA-A81C-AD9DA4B24B8C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383E-6C39-4B26-BB7D-6D92F258B272}" type="datetime1">
              <a:rPr lang="es-ES" smtClean="0"/>
              <a:pPr/>
              <a:t>08/11/16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VIVIENDA UNIFAMILIAR AISLADA. AVENIDA LA FUSTERA nº50 PARCELA 3B VILLA ISLA YAP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E17A-16E4-4719-BE9F-07AAADCCB049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8532440"/>
            <a:ext cx="6858000" cy="429527"/>
          </a:xfrm>
        </p:spPr>
        <p:txBody>
          <a:bodyPr/>
          <a:lstStyle/>
          <a:p>
            <a:r>
              <a:rPr lang="es-ES" dirty="0" smtClean="0"/>
              <a:t>VIVIENDA UNIFAMILIAR AISLADA. AVENIDA LA FUSTERA nº50 PARCELA 21-A  VILLA ISLA POMPHEI</a:t>
            </a:r>
            <a:endParaRPr lang="es-ES" dirty="0"/>
          </a:p>
        </p:txBody>
      </p:sp>
      <p:pic>
        <p:nvPicPr>
          <p:cNvPr id="1026" name="Picture 2" descr="C:\Users\Usuario\Documents\LOGO RESTYLING copia.jpg"/>
          <p:cNvPicPr>
            <a:picLocks noChangeAspect="1" noChangeArrowheads="1"/>
          </p:cNvPicPr>
          <p:nvPr/>
        </p:nvPicPr>
        <p:blipFill>
          <a:blip r:embed="rId3" cstate="print"/>
          <a:srcRect t="30949" b="39522"/>
          <a:stretch>
            <a:fillRect/>
          </a:stretch>
        </p:blipFill>
        <p:spPr bwMode="auto">
          <a:xfrm>
            <a:off x="0" y="395536"/>
            <a:ext cx="5169470" cy="113189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73664" y="2016673"/>
            <a:ext cx="623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askerville Old Face" pitchFamily="18" charset="0"/>
              </a:rPr>
              <a:t>VILLA ISLA POHNPEI  -  BENISSA</a:t>
            </a:r>
            <a:endParaRPr lang="es-ES" sz="2400" dirty="0">
              <a:latin typeface="Baskerville Old Face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235341"/>
            <a:ext cx="6624736" cy="38569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6672" y="8475134"/>
            <a:ext cx="6381328" cy="486833"/>
          </a:xfrm>
        </p:spPr>
        <p:txBody>
          <a:bodyPr/>
          <a:lstStyle/>
          <a:p>
            <a:r>
              <a:rPr lang="es-ES" dirty="0" smtClean="0"/>
              <a:t>VIVIENDA UNIFAMILIAR AISLADA. AVENIDA LA FUSTERA nº50 PARCELA 21-A VILLA ISLA POMPHEI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4056" y="179512"/>
            <a:ext cx="666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 MEMORIA DE CALIDADES VIVIENDA UNIFAMILIAR AISLADA</a:t>
            </a:r>
            <a:endParaRPr lang="es-ES" dirty="0"/>
          </a:p>
          <a:p>
            <a:r>
              <a:rPr lang="es-ES" b="1" dirty="0"/>
              <a:t>AVENIDA DE LA FUSTERA, 50  (BENISSA, ALICANTE - 03720)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16632" y="1115616"/>
            <a:ext cx="6597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</a:t>
            </a:r>
            <a:endParaRPr lang="es-ES" sz="1200" dirty="0"/>
          </a:p>
          <a:p>
            <a:r>
              <a:rPr lang="es-ES" sz="1200" b="1" dirty="0" smtClean="0"/>
              <a:t>   ELEMENTOS ESTRUCTURALES</a:t>
            </a:r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 La </a:t>
            </a:r>
            <a:r>
              <a:rPr lang="es-ES" sz="1200" dirty="0"/>
              <a:t>estructura se resuelve con </a:t>
            </a:r>
            <a:r>
              <a:rPr lang="es-ES" sz="1200" b="1" dirty="0"/>
              <a:t>Hormigón Armado</a:t>
            </a:r>
            <a:r>
              <a:rPr lang="es-ES" sz="1200" dirty="0"/>
              <a:t>, empleado en cimentación y estructura.</a:t>
            </a:r>
          </a:p>
          <a:p>
            <a:r>
              <a:rPr lang="es-ES" sz="1200" b="1" dirty="0"/>
              <a:t> </a:t>
            </a:r>
            <a:endParaRPr lang="es-ES" sz="1200" dirty="0"/>
          </a:p>
          <a:p>
            <a:r>
              <a:rPr lang="es-ES" sz="1200" b="1" dirty="0"/>
              <a:t>   </a:t>
            </a:r>
            <a:r>
              <a:rPr lang="es-ES" sz="1200" b="1" dirty="0" smtClean="0"/>
              <a:t>CIMENTACIÓN</a:t>
            </a:r>
          </a:p>
          <a:p>
            <a:pPr lvl="0">
              <a:buFont typeface="Arial" pitchFamily="34" charset="0"/>
              <a:buChar char="•"/>
            </a:pPr>
            <a:r>
              <a:rPr lang="es-ES_tradnl" sz="1200" dirty="0" smtClean="0"/>
              <a:t>Sobre </a:t>
            </a:r>
            <a:r>
              <a:rPr lang="es-ES_tradnl" sz="1200" dirty="0"/>
              <a:t>la superficie de excavación del terreno se extiende una capa de hormigón de limpieza, hormigón en masa HM-20/b/20/</a:t>
            </a:r>
            <a:r>
              <a:rPr lang="es-ES_tradnl" sz="1200" dirty="0" err="1"/>
              <a:t>IIIa</a:t>
            </a:r>
            <a:r>
              <a:rPr lang="es-ES" sz="1200" dirty="0"/>
              <a:t>. Se colocan las impermeabilizaciones necesarias para garantizar estanqueidad.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Solera  realizada con hormigón HA 25/B/20/</a:t>
            </a:r>
            <a:r>
              <a:rPr lang="es-ES" sz="1200" dirty="0" err="1"/>
              <a:t>IIa</a:t>
            </a:r>
            <a:r>
              <a:rPr lang="es-ES" sz="1200" dirty="0"/>
              <a:t>, con un espesor de 20 cm, reforzada con malla </a:t>
            </a:r>
            <a:r>
              <a:rPr lang="es-ES" sz="1200" dirty="0" err="1"/>
              <a:t>electrosoldada</a:t>
            </a:r>
            <a:r>
              <a:rPr lang="es-ES" sz="1200" dirty="0"/>
              <a:t> ME 15x15 Diámetro 5 mm B500S. Conforme </a:t>
            </a:r>
            <a:r>
              <a:rPr lang="es-ES_tradnl" sz="1200" dirty="0"/>
              <a:t>Norma española EHE-08 y documento básico SE (CÓDIGO TÉCNICO DE LA EDIFICACIÓN). Sobre zahorras compactadas al 95% del </a:t>
            </a:r>
            <a:r>
              <a:rPr lang="es-ES_tradnl" sz="1200" dirty="0" err="1"/>
              <a:t>próctor</a:t>
            </a:r>
            <a:r>
              <a:rPr lang="es-ES_tradnl" sz="1200" dirty="0"/>
              <a:t> modificado. Lámina de polietileno.</a:t>
            </a:r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Zapatas de Hormigón Armado HA-25/B/20/</a:t>
            </a:r>
            <a:r>
              <a:rPr lang="es-ES" sz="1200" dirty="0" err="1"/>
              <a:t>IIa</a:t>
            </a:r>
            <a:r>
              <a:rPr lang="es-ES" sz="1200" dirty="0"/>
              <a:t>, elaborado en central, con una cuantía media aproximada de 80 kg/m3, armadura B500S, vertido y vibrado en su colocación</a:t>
            </a:r>
            <a:r>
              <a:rPr lang="es-ES" sz="1200" dirty="0" smtClean="0"/>
              <a:t>.</a:t>
            </a:r>
          </a:p>
          <a:p>
            <a:pPr lvl="0"/>
            <a:endParaRPr lang="es-ES" sz="1200" dirty="0"/>
          </a:p>
          <a:p>
            <a:r>
              <a:rPr lang="es-ES" sz="1200" b="1" dirty="0" smtClean="0"/>
              <a:t>   ESTRUCTURA</a:t>
            </a:r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_tradnl" sz="1200" dirty="0"/>
              <a:t>La estructura se ha proyectado con pilares de hormigón y metálicos, con forjado reticular.. </a:t>
            </a:r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_tradnl" sz="1200" dirty="0"/>
              <a:t>E</a:t>
            </a:r>
            <a:r>
              <a:rPr lang="es-ES" sz="1200" dirty="0" err="1"/>
              <a:t>structura</a:t>
            </a:r>
            <a:r>
              <a:rPr lang="es-ES" sz="1200" dirty="0"/>
              <a:t> de hormigón armado HA-25/B/20/</a:t>
            </a:r>
            <a:r>
              <a:rPr lang="es-ES" sz="1200" dirty="0" err="1"/>
              <a:t>IIa</a:t>
            </a:r>
            <a:r>
              <a:rPr lang="es-ES" sz="1200" dirty="0"/>
              <a:t>, tamaño máx. árido 20mm, elaborado en central, armadura B 500 </a:t>
            </a:r>
            <a:r>
              <a:rPr lang="es-ES" sz="1200" dirty="0" smtClean="0"/>
              <a:t>S, con muros pantalla exteriores.. </a:t>
            </a:r>
            <a:r>
              <a:rPr lang="es-ES" sz="1200" dirty="0"/>
              <a:t>Conforme </a:t>
            </a:r>
            <a:r>
              <a:rPr lang="es-ES_tradnl" sz="1200" dirty="0"/>
              <a:t>Norma española EHE-08 y documento básico SE (CÓDIGO TÉCNICO DE LA EDIFICACIÓN)</a:t>
            </a:r>
            <a:endParaRPr lang="es-ES" sz="1200" dirty="0"/>
          </a:p>
          <a:p>
            <a:r>
              <a:rPr lang="es-ES" sz="1200" b="1" dirty="0"/>
              <a:t> </a:t>
            </a:r>
            <a:endParaRPr lang="es-ES" sz="1200" dirty="0"/>
          </a:p>
          <a:p>
            <a:r>
              <a:rPr lang="es-ES" sz="1200" b="1" dirty="0" smtClean="0"/>
              <a:t>  FACHADAS </a:t>
            </a:r>
            <a:r>
              <a:rPr lang="es-ES" sz="1200" b="1" dirty="0"/>
              <a:t>Y CUBIERTA</a:t>
            </a:r>
            <a:endParaRPr lang="es-ES" sz="1200" dirty="0"/>
          </a:p>
          <a:p>
            <a:pPr>
              <a:buFont typeface="Arial" pitchFamily="34" charset="0"/>
              <a:buChar char="•"/>
            </a:pPr>
            <a:r>
              <a:rPr lang="es-ES" sz="1200" dirty="0"/>
              <a:t> </a:t>
            </a:r>
            <a:r>
              <a:rPr lang="es-ES" sz="1200" dirty="0" smtClean="0"/>
              <a:t>La </a:t>
            </a:r>
            <a:r>
              <a:rPr lang="es-ES" sz="1200" dirty="0"/>
              <a:t>fachada se he </a:t>
            </a:r>
            <a:r>
              <a:rPr lang="es-ES" sz="1200" dirty="0" smtClean="0"/>
              <a:t>realizado de hormigón </a:t>
            </a:r>
            <a:r>
              <a:rPr lang="es-ES" sz="1200" dirty="0"/>
              <a:t>junto con la estructura con muros </a:t>
            </a:r>
            <a:r>
              <a:rPr lang="es-ES" sz="1200" dirty="0" smtClean="0"/>
              <a:t>pantalla, lijada y pintada con pintura especial. Y la cubierta será no transitable con tela </a:t>
            </a:r>
            <a:r>
              <a:rPr lang="es-ES" sz="1200" dirty="0" err="1" smtClean="0"/>
              <a:t>asfaltica</a:t>
            </a:r>
            <a:r>
              <a:rPr lang="es-ES" sz="1200" dirty="0" smtClean="0"/>
              <a:t> y gravas.</a:t>
            </a:r>
            <a:endParaRPr lang="es-ES" sz="12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188640" y="5868144"/>
            <a:ext cx="6480720" cy="223224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ejecucion_de_solera_de_ha"/>
          <p:cNvPicPr/>
          <p:nvPr/>
        </p:nvPicPr>
        <p:blipFill>
          <a:blip r:embed="rId2" cstate="print"/>
          <a:srcRect b="2745"/>
          <a:stretch>
            <a:fillRect/>
          </a:stretch>
        </p:blipFill>
        <p:spPr bwMode="auto">
          <a:xfrm>
            <a:off x="476672" y="6084168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6084168"/>
            <a:ext cx="2664296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8475134"/>
            <a:ext cx="6858000" cy="486833"/>
          </a:xfrm>
        </p:spPr>
        <p:txBody>
          <a:bodyPr/>
          <a:lstStyle/>
          <a:p>
            <a:r>
              <a:rPr lang="es-ES" dirty="0" smtClean="0"/>
              <a:t>VIVIENDA UNIFAMILIAR AISLADA. AVENIDA LA FUSTERA nº50 PARCELA 21-A VILLA ISLA POMPHEI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32656" y="251520"/>
            <a:ext cx="62646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TABIQUERÍAS</a:t>
            </a:r>
            <a:endParaRPr lang="es-ES" sz="1400" dirty="0"/>
          </a:p>
          <a:p>
            <a:r>
              <a:rPr lang="es-ES" sz="12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La tabiquería interior se ejecutará </a:t>
            </a:r>
            <a:r>
              <a:rPr lang="es-ES" sz="1200" dirty="0" smtClean="0"/>
              <a:t>mediante obra con  ladrillos </a:t>
            </a:r>
            <a:r>
              <a:rPr lang="es-ES" sz="1200" dirty="0"/>
              <a:t>en toda la vivienda., garantizando una </a:t>
            </a:r>
            <a:r>
              <a:rPr lang="es-ES" sz="1200" dirty="0" err="1"/>
              <a:t>planeidad</a:t>
            </a:r>
            <a:r>
              <a:rPr lang="es-ES" sz="1200" dirty="0"/>
              <a:t> necesaria para el revestimiento de una doble mano de </a:t>
            </a:r>
            <a:r>
              <a:rPr lang="es-ES" sz="1200" dirty="0" smtClean="0"/>
              <a:t>pintura.</a:t>
            </a:r>
            <a:endParaRPr lang="es-ES" sz="1200" dirty="0"/>
          </a:p>
          <a:p>
            <a:r>
              <a:rPr lang="es-ES" sz="1200" dirty="0"/>
              <a:t> </a:t>
            </a:r>
          </a:p>
          <a:p>
            <a:r>
              <a:rPr lang="es-ES" sz="1200" dirty="0"/>
              <a:t> </a:t>
            </a:r>
          </a:p>
          <a:p>
            <a:r>
              <a:rPr lang="es-ES" sz="1400" b="1" dirty="0"/>
              <a:t>CARPINTERÍA EXTERIOR. METÁLICA Y CERRAJERÍA</a:t>
            </a:r>
            <a:endParaRPr lang="es-ES" sz="1400" dirty="0"/>
          </a:p>
          <a:p>
            <a:r>
              <a:rPr lang="es-ES" sz="12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De aluminio Alta gama lacada en color antracita, con rotura de puente térmico.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Acristalamiento tipo </a:t>
            </a:r>
            <a:r>
              <a:rPr lang="es-ES" sz="1200" dirty="0" err="1"/>
              <a:t>Climalit</a:t>
            </a:r>
            <a:r>
              <a:rPr lang="es-ES" sz="1200" dirty="0"/>
              <a:t>, vidrio seguridad doble con cámara aislante y canto pulido, 6+6/8/4+4. De esta forma se garantiza la seguridad de los usuarios ante cualquier golpe, puesto que el vidrio quedaría adherido a la lámina de </a:t>
            </a:r>
            <a:r>
              <a:rPr lang="es-ES" sz="1200" dirty="0" err="1"/>
              <a:t>butiral</a:t>
            </a:r>
            <a:r>
              <a:rPr lang="es-ES" sz="1200" dirty="0"/>
              <a:t>, evitando así su rotura, tanto al interior de la vivienda como al exterior. Además, esta composición garantiza un ahorro energético importante, al evitar pérdidas de frío/calor, asegurando además un aislamiento acústico considerable.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Barandilla  metálica  de  tubo  hueco  de  acero  laminado en frío de 90 cm., de altura,  con  bastidor  doble  y  entrepaño  de  vidrio de seguridad (laminar) de 3+3mm, en terraza, donde sea necesario según planos definitivos.</a:t>
            </a:r>
          </a:p>
          <a:p>
            <a:r>
              <a:rPr lang="es-ES" sz="1200" dirty="0"/>
              <a:t> </a:t>
            </a:r>
          </a:p>
          <a:p>
            <a:r>
              <a:rPr lang="es-ES" sz="1200" dirty="0"/>
              <a:t> </a:t>
            </a:r>
          </a:p>
          <a:p>
            <a:r>
              <a:rPr lang="es-ES" sz="1400" b="1" dirty="0"/>
              <a:t>CARPINTERÍA INTERIOR- MADERA</a:t>
            </a:r>
            <a:endParaRPr lang="es-ES" sz="1400" dirty="0"/>
          </a:p>
          <a:p>
            <a:r>
              <a:rPr lang="es-ES" sz="1200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Puerta acorazada en entrada panel interior lacado en blanco, panel exterior madera de </a:t>
            </a:r>
            <a:r>
              <a:rPr lang="es-ES" sz="1200" dirty="0" err="1"/>
              <a:t>iroko</a:t>
            </a:r>
            <a:r>
              <a:rPr lang="es-ES" sz="1200" dirty="0"/>
              <a:t>. incluido mirilla y tirador exterior, montada sobre </a:t>
            </a:r>
            <a:r>
              <a:rPr lang="es-ES" sz="1200" dirty="0" err="1"/>
              <a:t>premarco</a:t>
            </a:r>
            <a:r>
              <a:rPr lang="es-ES" sz="1200" dirty="0"/>
              <a:t> de pino sujeto en obra. 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Armariadas formadas por hojas de armario con puertas abatibles de suelo a techo según planos, de tablero dm lacado blanco, </a:t>
            </a:r>
            <a:r>
              <a:rPr lang="es-ES" sz="1200" dirty="0" err="1"/>
              <a:t>premarco</a:t>
            </a:r>
            <a:r>
              <a:rPr lang="es-ES" sz="1200" dirty="0"/>
              <a:t> de pino., con módulos de </a:t>
            </a:r>
            <a:r>
              <a:rPr lang="es-ES" sz="1200" dirty="0" err="1"/>
              <a:t>melamina</a:t>
            </a:r>
            <a:r>
              <a:rPr lang="es-ES" sz="1200" dirty="0"/>
              <a:t> color blanco liso con altillo y barra de colgar.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Puertas de paso ciega lisa en dm lacada en blanco medidas </a:t>
            </a:r>
            <a:r>
              <a:rPr lang="es-ES" sz="1200" dirty="0" err="1"/>
              <a:t>estandar</a:t>
            </a:r>
            <a:r>
              <a:rPr lang="es-ES" sz="1200" dirty="0"/>
              <a:t>,  con herrajes cromados, canteada, de 40 mm., de espesor, </a:t>
            </a:r>
            <a:r>
              <a:rPr lang="es-ES" sz="1200" dirty="0" err="1"/>
              <a:t>premarco</a:t>
            </a:r>
            <a:r>
              <a:rPr lang="es-ES" sz="1200" dirty="0"/>
              <a:t> de pino, tapajuntas, incluso herrajes de colgar. </a:t>
            </a:r>
          </a:p>
          <a:p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88640" y="5868144"/>
            <a:ext cx="6480720" cy="223224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\\192.168.6.54\ficheros compartidos\PRODUCTO\PROYECTOS\BIOSFERA\BENISA\BUENAVISTA\3 - VILLA YAP\PROYECTO MIGUEL\yap interiores\IMG_6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6084168"/>
            <a:ext cx="2448272" cy="1800200"/>
          </a:xfrm>
          <a:prstGeom prst="rect">
            <a:avLst/>
          </a:prstGeom>
          <a:noFill/>
        </p:spPr>
      </p:pic>
      <p:pic>
        <p:nvPicPr>
          <p:cNvPr id="2051" name="Picture 3" descr="\\192.168.6.54\ficheros compartidos\PRODUCTO\PROYECTOS\BIOSFERA\BENISA\BUENAVISTA\3 - VILLA YAP\PROYECTO MIGUEL\yap interiores\IMG_6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040" y="6084168"/>
            <a:ext cx="244827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0648" y="8475134"/>
            <a:ext cx="6192688" cy="486833"/>
          </a:xfrm>
        </p:spPr>
        <p:txBody>
          <a:bodyPr/>
          <a:lstStyle/>
          <a:p>
            <a:r>
              <a:rPr lang="es-ES" dirty="0" smtClean="0"/>
              <a:t>VIVIENDA UNIFAMILIAR AISLADA. AVENIDA LA FUSTERA nº50 PARCELA 21-A VILLA ISLA POMHEI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60648" y="227702"/>
            <a:ext cx="63367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SUELOS: </a:t>
            </a:r>
            <a:r>
              <a:rPr lang="es-ES" sz="1400" b="1" dirty="0" smtClean="0"/>
              <a:t>SOLADOS </a:t>
            </a:r>
            <a:r>
              <a:rPr lang="es-ES" sz="1400" b="1" dirty="0"/>
              <a:t>Y </a:t>
            </a:r>
            <a:r>
              <a:rPr lang="es-ES" sz="1400" b="1" dirty="0" smtClean="0"/>
              <a:t>ALICATADOS</a:t>
            </a:r>
            <a:r>
              <a:rPr lang="es-ES" sz="1200" dirty="0"/>
              <a:t> </a:t>
            </a:r>
            <a:endParaRPr lang="es-ES" sz="1200" dirty="0" smtClean="0"/>
          </a:p>
          <a:p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Será de Pavimento </a:t>
            </a:r>
            <a:r>
              <a:rPr lang="es-ES" sz="1200" dirty="0" err="1"/>
              <a:t>Porcelanico</a:t>
            </a:r>
            <a:r>
              <a:rPr lang="es-ES" sz="1200" dirty="0"/>
              <a:t> </a:t>
            </a:r>
            <a:r>
              <a:rPr lang="es-ES" sz="1200" dirty="0" smtClean="0"/>
              <a:t>GRIS u otro color </a:t>
            </a:r>
            <a:r>
              <a:rPr lang="es-ES" sz="1200" dirty="0"/>
              <a:t>de  gran formato, 60x60cm o similar, colocado sobre mortero auto - </a:t>
            </a:r>
            <a:r>
              <a:rPr lang="es-ES" sz="1200" dirty="0" err="1"/>
              <a:t>nivelante</a:t>
            </a:r>
            <a:r>
              <a:rPr lang="es-ES" sz="1200" dirty="0"/>
              <a:t>, en toda la casa. </a:t>
            </a:r>
            <a:r>
              <a:rPr lang="es-ES" sz="1200" dirty="0" smtClean="0"/>
              <a:t>Y </a:t>
            </a:r>
            <a:r>
              <a:rPr lang="es-ES" sz="1200" dirty="0" err="1" smtClean="0"/>
              <a:t>ceramica</a:t>
            </a:r>
            <a:r>
              <a:rPr lang="es-ES" sz="1200" dirty="0" smtClean="0"/>
              <a:t> de imitación </a:t>
            </a:r>
            <a:r>
              <a:rPr lang="es-ES" sz="1200" dirty="0"/>
              <a:t>madera </a:t>
            </a:r>
            <a:r>
              <a:rPr lang="es-ES" sz="1200" dirty="0" smtClean="0"/>
              <a:t> para el exterior. </a:t>
            </a:r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Paredes </a:t>
            </a:r>
            <a:r>
              <a:rPr lang="es-ES" sz="1200" dirty="0"/>
              <a:t>de los baños </a:t>
            </a:r>
            <a:r>
              <a:rPr lang="es-ES" sz="1200" dirty="0" smtClean="0"/>
              <a:t>con  </a:t>
            </a:r>
            <a:r>
              <a:rPr lang="es-ES" sz="1200" dirty="0" err="1" smtClean="0"/>
              <a:t>porcelánicos</a:t>
            </a:r>
            <a:r>
              <a:rPr lang="es-ES" sz="1200" dirty="0" smtClean="0"/>
              <a:t> de distintos formatos y colores.</a:t>
            </a:r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Pavimento </a:t>
            </a:r>
            <a:r>
              <a:rPr lang="es-ES" sz="1200" smtClean="0"/>
              <a:t>hormigón fratasado o </a:t>
            </a:r>
            <a:r>
              <a:rPr lang="es-ES" sz="1200" dirty="0"/>
              <a:t>impreso, acabado en relieve, y tratamiento superficial con mortero decorativo de rodadura para zona tránsito y aparcamiento de coches.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Hornacina en valla exterior parcela para ubicación contadores agua, luz, gas.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Buzón exterior.</a:t>
            </a:r>
          </a:p>
          <a:p>
            <a:r>
              <a:rPr lang="es-ES" sz="1200" b="1" dirty="0"/>
              <a:t> </a:t>
            </a:r>
            <a:endParaRPr lang="es-ES" sz="1200" dirty="0"/>
          </a:p>
          <a:p>
            <a:r>
              <a:rPr lang="es-ES" sz="1400" b="1" dirty="0"/>
              <a:t>FALSOS TECHOS </a:t>
            </a:r>
            <a:r>
              <a:rPr lang="es-ES" sz="1400" b="1" dirty="0" smtClean="0"/>
              <a:t>VIVIENDA</a:t>
            </a:r>
            <a:r>
              <a:rPr lang="es-ES" sz="1400" dirty="0"/>
              <a:t> </a:t>
            </a:r>
            <a:endParaRPr lang="es-ES" sz="1400" dirty="0" smtClean="0"/>
          </a:p>
          <a:p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Falso techo realizado con placas cartón-yeso, </a:t>
            </a:r>
            <a:r>
              <a:rPr lang="es-ES" sz="1200" dirty="0" err="1"/>
              <a:t>pladur</a:t>
            </a:r>
            <a:r>
              <a:rPr lang="es-ES" sz="1200" dirty="0"/>
              <a:t> o similar, , en aquellas zonas definidas por la Dirección Facultativa y por los planos de proyecto.</a:t>
            </a:r>
          </a:p>
          <a:p>
            <a:r>
              <a:rPr lang="es-ES" sz="1200" dirty="0"/>
              <a:t> </a:t>
            </a:r>
          </a:p>
          <a:p>
            <a:r>
              <a:rPr lang="es-ES" sz="1400" b="1" dirty="0"/>
              <a:t> </a:t>
            </a:r>
            <a:endParaRPr lang="es-ES" sz="1400" dirty="0"/>
          </a:p>
          <a:p>
            <a:r>
              <a:rPr lang="es-ES" sz="1400" b="1" dirty="0" smtClean="0"/>
              <a:t>PINTURA</a:t>
            </a:r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En vivienda y paramentos exteriores, pintura plástica </a:t>
            </a:r>
            <a:r>
              <a:rPr lang="es-ES" sz="1200" dirty="0" smtClean="0"/>
              <a:t>lisa blanco con Doble </a:t>
            </a:r>
            <a:r>
              <a:rPr lang="es-ES" sz="1200" dirty="0"/>
              <a:t>mano</a:t>
            </a:r>
            <a:r>
              <a:rPr lang="es-ES" sz="1200" dirty="0" smtClean="0"/>
              <a:t>.</a:t>
            </a:r>
            <a:endParaRPr lang="es-ES" sz="1200" dirty="0"/>
          </a:p>
          <a:p>
            <a:r>
              <a:rPr lang="es-ES" sz="1200" b="1" dirty="0"/>
              <a:t> </a:t>
            </a:r>
            <a:endParaRPr lang="es-ES" sz="1200" dirty="0"/>
          </a:p>
          <a:p>
            <a:r>
              <a:rPr lang="es-ES" sz="1400" b="1" dirty="0"/>
              <a:t>INSTALACIÓN ELÉCTRICA, TELECOMUNICACIONES  Y  DOMOTICA</a:t>
            </a:r>
            <a:r>
              <a:rPr lang="es-ES" sz="1400" b="1" dirty="0" smtClean="0"/>
              <a:t>.</a:t>
            </a:r>
            <a:endParaRPr lang="es-ES" sz="1400" dirty="0"/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Grado de electrificación elevado. Toda la instalación eléctrica se realizará de forma directa desde las cajas de derivación a los puntos de luz y a los mecanismos, sin puentear. Se cumple todo lo establecido en el reglamento electrotécnico de baja tensión.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Portero electrónico </a:t>
            </a:r>
            <a:r>
              <a:rPr lang="es-ES" sz="1200" dirty="0" err="1"/>
              <a:t>fermax</a:t>
            </a:r>
            <a:r>
              <a:rPr lang="es-ES" sz="1200" dirty="0"/>
              <a:t> </a:t>
            </a:r>
            <a:r>
              <a:rPr lang="es-ES" sz="1200" dirty="0" err="1"/>
              <a:t>city</a:t>
            </a:r>
            <a:r>
              <a:rPr lang="es-ES" sz="1200" dirty="0"/>
              <a:t> </a:t>
            </a:r>
            <a:r>
              <a:rPr lang="es-ES" sz="1200" dirty="0" err="1"/>
              <a:t>max</a:t>
            </a:r>
            <a:r>
              <a:rPr lang="es-ES" sz="1200" dirty="0"/>
              <a:t> formado por placa de calle, alimentador y dos telefonillos en el interior, totalmente instalado.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Toma </a:t>
            </a:r>
            <a:r>
              <a:rPr lang="es-ES" sz="1200" dirty="0"/>
              <a:t>de TV/FM en salón-comedor, dormitorios y </a:t>
            </a:r>
            <a:r>
              <a:rPr lang="es-ES" sz="1200" dirty="0" smtClean="0"/>
              <a:t>cocina.</a:t>
            </a:r>
            <a:endParaRPr lang="es-ES" sz="1200" dirty="0"/>
          </a:p>
          <a:p>
            <a:pPr lvl="0"/>
            <a:endParaRPr lang="es-ES" sz="1200" dirty="0"/>
          </a:p>
          <a:p>
            <a:r>
              <a:rPr lang="es-ES" dirty="0"/>
              <a:t> </a:t>
            </a:r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188640" y="6732240"/>
            <a:ext cx="6480720" cy="172819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CAMSET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6876256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uario\Desktop\interruptores-de-luz-1024x584.jp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2779094" y="6876256"/>
            <a:ext cx="1153962" cy="1368151"/>
          </a:xfrm>
          <a:prstGeom prst="rect">
            <a:avLst/>
          </a:prstGeom>
          <a:noFill/>
        </p:spPr>
      </p:pic>
      <p:pic>
        <p:nvPicPr>
          <p:cNvPr id="5122" name="Picture 2" descr="http://static.consumer.es/www/imgs/2009/05/cuadro-electrico.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088" y="6876256"/>
            <a:ext cx="2016224" cy="1352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27384" y="8585159"/>
            <a:ext cx="6858000" cy="486833"/>
          </a:xfrm>
        </p:spPr>
        <p:txBody>
          <a:bodyPr/>
          <a:lstStyle/>
          <a:p>
            <a:r>
              <a:rPr lang="es-ES" dirty="0" smtClean="0"/>
              <a:t>VIVIENDA UNIFAMILIAR AISLADA. AVENIDA LA FUSTERA nº50 PARCELA 21-A VILLA ISLA POMPHEI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60648" y="35496"/>
            <a:ext cx="62646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 </a:t>
            </a:r>
            <a:endParaRPr lang="es-ES" sz="1200" dirty="0"/>
          </a:p>
          <a:p>
            <a:r>
              <a:rPr lang="es-ES" sz="1400" b="1" dirty="0"/>
              <a:t>APARATOS SANITARIOS Y </a:t>
            </a:r>
            <a:r>
              <a:rPr lang="es-ES" sz="1400" b="1" dirty="0" smtClean="0"/>
              <a:t>GRIFERÍA</a:t>
            </a:r>
          </a:p>
          <a:p>
            <a:endParaRPr lang="es-ES" sz="1200" dirty="0"/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Inodoro empotrado y suspendido en baño principal, completo.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Bidé en baño principal, completo, empotrado y suspendido.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Lavabo de dos senos fabricado en resina blanca, juego de tornillería a la pared, instalación de válvula desagüe y conexión a punto de desagüe.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Grifería para lavabo de primeras marcas.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Plato de ducha de color a elegir, totalmente instalado.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Grifería mono mando para bañera, instalada.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Grifos exteriores en </a:t>
            </a:r>
            <a:r>
              <a:rPr lang="es-ES" sz="1200" dirty="0" smtClean="0"/>
              <a:t>parcela, </a:t>
            </a:r>
            <a:r>
              <a:rPr lang="es-ES" sz="1200" dirty="0"/>
              <a:t>de latón cromado de primera calidad, instalada, incluso p.p. de pequeño material.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Resto de baños, sanitarios de primeras marcas.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Bancada para encimera en baño principal formado por una pieza de resina blanco, de 60 cm., de anchura de diferentes longitudes.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Toda la instalación contempla llaves de corte y de paso en todos los núcleos húmedos, (baños, cocina</a:t>
            </a:r>
            <a:r>
              <a:rPr lang="es-ES" sz="1200" dirty="0" smtClean="0"/>
              <a:t>).</a:t>
            </a:r>
            <a:endParaRPr lang="es-ES" sz="1200" dirty="0"/>
          </a:p>
          <a:p>
            <a:r>
              <a:rPr lang="es-ES" dirty="0" smtClean="0"/>
              <a:t>     </a:t>
            </a:r>
            <a:endParaRPr lang="es-ES" dirty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188640" y="3491880"/>
            <a:ext cx="6480720" cy="172819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http://www.hogar.mapfre.es/archive/recortes/horizontal_20150310_011278_horizontal_DEWOAE/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3" y="3707904"/>
            <a:ext cx="1800200" cy="1368152"/>
          </a:xfrm>
          <a:prstGeom prst="rect">
            <a:avLst/>
          </a:prstGeom>
          <a:noFill/>
        </p:spPr>
      </p:pic>
      <p:pic>
        <p:nvPicPr>
          <p:cNvPr id="4102" name="Picture 6" descr="http://www.tresgriferia.com/novaweb-imatges/familia/110/Bano_4.jpg"/>
          <p:cNvPicPr>
            <a:picLocks noChangeAspect="1" noChangeArrowheads="1"/>
          </p:cNvPicPr>
          <p:nvPr/>
        </p:nvPicPr>
        <p:blipFill>
          <a:blip r:embed="rId3" cstate="print"/>
          <a:srcRect t="9960" r="58502" b="6373"/>
          <a:stretch>
            <a:fillRect/>
          </a:stretch>
        </p:blipFill>
        <p:spPr bwMode="auto">
          <a:xfrm>
            <a:off x="2708920" y="3707904"/>
            <a:ext cx="1296144" cy="1344149"/>
          </a:xfrm>
          <a:prstGeom prst="rect">
            <a:avLst/>
          </a:prstGeom>
          <a:noFill/>
        </p:spPr>
      </p:pic>
      <p:pic>
        <p:nvPicPr>
          <p:cNvPr id="4105" name="Picture 9" descr="\\192.168.6.54\ficheros compartidos\PRODUCTO\PROYECTOS\BIOSFERA\ALTEA\ISLA GUAM\FOTOS\FINALES\AMUEBLADO\GUAM\COMPRIMIDAS\DSC_0542.jpg"/>
          <p:cNvPicPr>
            <a:picLocks noChangeAspect="1" noChangeArrowheads="1"/>
          </p:cNvPicPr>
          <p:nvPr/>
        </p:nvPicPr>
        <p:blipFill>
          <a:blip r:embed="rId4" cstate="print"/>
          <a:srcRect l="29929" t="61813" r="3169" b="10133"/>
          <a:stretch>
            <a:fillRect/>
          </a:stretch>
        </p:blipFill>
        <p:spPr bwMode="auto">
          <a:xfrm>
            <a:off x="4437112" y="3707904"/>
            <a:ext cx="1800200" cy="1296144"/>
          </a:xfrm>
          <a:prstGeom prst="rect">
            <a:avLst/>
          </a:prstGeom>
          <a:noFill/>
        </p:spPr>
      </p:pic>
      <p:sp>
        <p:nvSpPr>
          <p:cNvPr id="8" name="9 CuadroTexto"/>
          <p:cNvSpPr txBox="1"/>
          <p:nvPr/>
        </p:nvSpPr>
        <p:spPr>
          <a:xfrm>
            <a:off x="116632" y="5508104"/>
            <a:ext cx="65973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b="1" dirty="0" smtClean="0"/>
          </a:p>
          <a:p>
            <a:endParaRPr lang="es-ES" sz="1400" b="1" dirty="0"/>
          </a:p>
          <a:p>
            <a:r>
              <a:rPr lang="es-ES" sz="1400" b="1" dirty="0" smtClean="0"/>
              <a:t>CLIMATIZACIÓN. CALEFACCIÓN. INSTALACIÓN DE FONTANERÍA. 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 Instalación </a:t>
            </a:r>
            <a:r>
              <a:rPr lang="es-ES" sz="1200" dirty="0"/>
              <a:t>de Climatización por conductos por falsos techos. Dos máquinas de frio y calor, una para la zona de día y otra para la zona de noche, según planos, marca </a:t>
            </a:r>
            <a:r>
              <a:rPr lang="es-ES" sz="1200" dirty="0" err="1"/>
              <a:t>Daikin</a:t>
            </a:r>
            <a:r>
              <a:rPr lang="es-ES" sz="1200" dirty="0"/>
              <a:t>, Mitsubishi o similar</a:t>
            </a:r>
            <a:r>
              <a:rPr lang="es-ES" sz="12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 Instalación de fontanería en vivienda con tubo polietileno reticulado para instalación de agua fría y caliente sanitaria para 3 baños, un aseo, cocina y lavadero, con llave de corte general y llaves de paso individuales en baños y cocina. Entrada general con tubo polietileno de 1"1/4 desde el emplazamiento del contador para la vivienda, piscina y jardín, con sus llaves de paso y retención y accesorios Instalación de desagües en viviendas con tubo de </a:t>
            </a:r>
            <a:r>
              <a:rPr lang="es-ES" sz="1200" dirty="0" err="1" smtClean="0"/>
              <a:t>pvc</a:t>
            </a:r>
            <a:r>
              <a:rPr lang="es-ES" sz="1200" dirty="0" smtClean="0"/>
              <a:t> de diferentes diámetros. 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PREINSTALACION: De suelo radiante realizado a base de planchas de polietileno moldeado con una densidad de 22 kg/m3, para uso vivienda, realizado con tubos de 22 kg/m3,realizado con tubos de polietileno de 16mm </a:t>
            </a:r>
            <a:r>
              <a:rPr lang="es-ES" sz="1200" dirty="0" err="1" smtClean="0"/>
              <a:t>eval</a:t>
            </a:r>
            <a:r>
              <a:rPr lang="es-ES" sz="1200" dirty="0" smtClean="0"/>
              <a:t>-tex. de diámetro, para conducción del agua. NO INCLUYE MAQUINAS.</a:t>
            </a:r>
          </a:p>
          <a:p>
            <a:endParaRPr lang="es-E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8475134"/>
            <a:ext cx="6858000" cy="486833"/>
          </a:xfrm>
        </p:spPr>
        <p:txBody>
          <a:bodyPr/>
          <a:lstStyle/>
          <a:p>
            <a:r>
              <a:rPr lang="es-ES" dirty="0" smtClean="0"/>
              <a:t>VIVIENDA UNIFAMILIAR AISLADA. AVENIDA LA FUSTERA nº50 PARCELA 21-A VILLA ISLA POMPHEI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88640" y="467544"/>
            <a:ext cx="64533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EQUIPAMIENTO DE </a:t>
            </a:r>
            <a:r>
              <a:rPr lang="es-ES" sz="1200" b="1" dirty="0" smtClean="0"/>
              <a:t>COCINA</a:t>
            </a:r>
            <a:endParaRPr lang="es-ES" sz="1200" dirty="0"/>
          </a:p>
          <a:p>
            <a:pPr>
              <a:buFont typeface="Arial" pitchFamily="34" charset="0"/>
              <a:buChar char="•"/>
            </a:pPr>
            <a:r>
              <a:rPr lang="es-ES" sz="1200" dirty="0"/>
              <a:t>El nivel de acabado de la cocina es el siguiente: calidad de acabado de laca brillo ó mate con uñero, cascos en color blanco y negro según planos e imágenes, Compuesto de mueble bajo almacén de 70x45, mueble bajo de 70x50 corte de fondo, mueble bajo de 70x60, puerta para lavaplatos integrado en isla, 4 muebles columna despensa, muebles columna microondas y horno, mueble bajo placa con 2 </a:t>
            </a:r>
            <a:r>
              <a:rPr lang="es-ES" sz="1200" dirty="0" err="1"/>
              <a:t>caceroleros</a:t>
            </a:r>
            <a:r>
              <a:rPr lang="es-ES" sz="1200" dirty="0"/>
              <a:t>, guías de luxe de 70x80, muebles bajo con cajones con guías de luxe de 70x50, mueble bajo almacén de 70x60, mueble bajo de 70x60 con fondo de 35 reducido, 2 muebles alto de 43x70 con puerta elevable, paneles, tiradores, </a:t>
            </a:r>
            <a:r>
              <a:rPr lang="es-ES" sz="1200" dirty="0" err="1"/>
              <a:t>cubertero</a:t>
            </a:r>
            <a:r>
              <a:rPr lang="es-ES" sz="1200" dirty="0"/>
              <a:t>, zócalo de aluminio con rinconeras y herrajes.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/>
              <a:t>Isla de </a:t>
            </a:r>
            <a:r>
              <a:rPr lang="es-ES" sz="1200" dirty="0" err="1"/>
              <a:t>Silestone</a:t>
            </a:r>
            <a:r>
              <a:rPr lang="es-ES" sz="1200" dirty="0"/>
              <a:t>, Granito o similar, con canto doble en color negro, de dimensiones varias, en bancada, con instalación que incluye el fregadero y la placa de inducción.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Suministro y colocación de placa vitro cerámica de tres fuegos </a:t>
            </a:r>
            <a:r>
              <a:rPr lang="es-ES" sz="1200" dirty="0" err="1"/>
              <a:t>ref</a:t>
            </a:r>
            <a:r>
              <a:rPr lang="es-ES" sz="1200" dirty="0"/>
              <a:t>: PKK651R14E de la marca Bosch o similar.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Campana plana de 90 cm., en </a:t>
            </a:r>
            <a:r>
              <a:rPr lang="es-ES" sz="1200" dirty="0" err="1"/>
              <a:t>inox</a:t>
            </a:r>
            <a:r>
              <a:rPr lang="es-ES" sz="1200" dirty="0"/>
              <a:t>  </a:t>
            </a:r>
            <a:r>
              <a:rPr lang="es-ES" sz="1200" dirty="0" err="1"/>
              <a:t>ref</a:t>
            </a:r>
            <a:r>
              <a:rPr lang="es-ES" sz="1200" dirty="0"/>
              <a:t>: DWB093651 de 1ª marca con dos motores y tres filtros.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Fregadero de 1 seno realizado en acero inoxidable.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Horno eléctrico BOSCH o similar.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Grifería mando flexible de primera marca.</a:t>
            </a:r>
          </a:p>
          <a:p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188640" y="3995936"/>
            <a:ext cx="6480720" cy="19442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82" name="Picture 2" descr="\\192.168.6.54\ficheros compartidos\PRODUCTO\PROYECTOS\BIOSFERA\BENISA\BUENAVISTA\3 - VILLA YAP\PROYECTO MIGUEL\yap interiores\IMG_6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032" y="4139952"/>
            <a:ext cx="2518186" cy="1656184"/>
          </a:xfrm>
          <a:prstGeom prst="rect">
            <a:avLst/>
          </a:prstGeom>
          <a:noFill/>
        </p:spPr>
      </p:pic>
      <p:pic>
        <p:nvPicPr>
          <p:cNvPr id="20483" name="Picture 3" descr="\\192.168.6.54\ficheros compartidos\PRODUCTO\PROYECTOS\BIOSFERA\BENISA\BUENAVISTA\3 - VILLA YAP\PROYECTO MIGUEL\yap interiores\IMG_6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4139952"/>
            <a:ext cx="2520280" cy="1656184"/>
          </a:xfrm>
          <a:prstGeom prst="rect">
            <a:avLst/>
          </a:prstGeom>
          <a:noFill/>
        </p:spPr>
      </p:pic>
      <p:sp>
        <p:nvSpPr>
          <p:cNvPr id="9" name="11 CuadroTexto"/>
          <p:cNvSpPr txBox="1"/>
          <p:nvPr/>
        </p:nvSpPr>
        <p:spPr>
          <a:xfrm>
            <a:off x="260648" y="6012160"/>
            <a:ext cx="62646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es-ES" sz="1400" dirty="0" smtClean="0"/>
          </a:p>
          <a:p>
            <a:r>
              <a:rPr lang="es-ES" sz="1400" b="1" u="sng" dirty="0" smtClean="0"/>
              <a:t>ACONDICIONAMIENTO  DE JARDIN EXTERIOR</a:t>
            </a:r>
            <a:endParaRPr lang="es-ES" sz="1200" b="1" u="sng" dirty="0" smtClean="0"/>
          </a:p>
          <a:p>
            <a:endParaRPr lang="es-ES" sz="1200" u="sng" dirty="0" smtClean="0"/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Se colocara jardín básico con gravas de colores 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Se colocaran varios arboles frutales.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Se respetarán en su inmensa mayoría los pinos naturales con mas de cien años que hay en la parcela, cortando única y exclusivamente los que estén dentro del área de construcción de la vivienda.</a:t>
            </a:r>
          </a:p>
          <a:p>
            <a:endParaRPr lang="es-ES" sz="1200" dirty="0"/>
          </a:p>
          <a:p>
            <a:r>
              <a:rPr lang="es-ES" sz="1400" b="1" u="sng" dirty="0"/>
              <a:t>SOTANO</a:t>
            </a:r>
          </a:p>
          <a:p>
            <a:r>
              <a:rPr lang="es-ES" sz="1200" dirty="0"/>
              <a:t>- El sótano se entregará diáfano en basto con un punto de luz, agua y </a:t>
            </a:r>
            <a:r>
              <a:rPr lang="es-ES" sz="1200" dirty="0" err="1"/>
              <a:t>deságue</a:t>
            </a:r>
            <a:r>
              <a:rPr lang="es-ES" sz="1200" dirty="0"/>
              <a:t>. Será un extra el acondicionarlo para adecuarlo a lo que quiera el futuro comprador. </a:t>
            </a:r>
          </a:p>
          <a:p>
            <a:pPr lvl="0"/>
            <a:endParaRPr lang="es-ES" sz="12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8475134"/>
            <a:ext cx="6858000" cy="486833"/>
          </a:xfrm>
        </p:spPr>
        <p:txBody>
          <a:bodyPr/>
          <a:lstStyle/>
          <a:p>
            <a:r>
              <a:rPr lang="es-ES" dirty="0" smtClean="0"/>
              <a:t>VIVIENDA UNIFAMILIAR AISLADA. AVENIDA LA FUSTERA nº50 PARCELA 21-A VILLA ISLA POMPHEI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60648" y="92983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</a:t>
            </a:r>
          </a:p>
          <a:p>
            <a:r>
              <a:rPr lang="es-ES" sz="1400" b="1" u="sng" dirty="0"/>
              <a:t>PISCINA  </a:t>
            </a:r>
            <a:r>
              <a:rPr lang="es-ES" sz="1400" b="1" u="sng" dirty="0" smtClean="0"/>
              <a:t>EXTERIOR</a:t>
            </a:r>
            <a:endParaRPr lang="es-ES" b="1" u="sng" dirty="0"/>
          </a:p>
          <a:p>
            <a:pPr lvl="0">
              <a:buFont typeface="Arial" pitchFamily="34" charset="0"/>
              <a:buChar char="•"/>
            </a:pPr>
            <a:r>
              <a:rPr lang="es-ES" sz="1200" dirty="0" smtClean="0"/>
              <a:t>La </a:t>
            </a:r>
            <a:r>
              <a:rPr lang="es-ES" sz="1200" dirty="0"/>
              <a:t>piscina exterior, será de hormigón </a:t>
            </a:r>
            <a:r>
              <a:rPr lang="es-ES" sz="1200" dirty="0" err="1"/>
              <a:t>gunitado</a:t>
            </a:r>
            <a:r>
              <a:rPr lang="es-ES" sz="1200" dirty="0"/>
              <a:t> en vaso de piscina con un espesor de 18 </a:t>
            </a:r>
            <a:r>
              <a:rPr lang="es-ES" sz="1200" dirty="0" err="1"/>
              <a:t>cms</a:t>
            </a:r>
            <a:r>
              <a:rPr lang="es-ES" sz="1200" dirty="0"/>
              <a:t> en paredes y 20 </a:t>
            </a:r>
            <a:r>
              <a:rPr lang="es-ES" sz="1200" dirty="0" err="1"/>
              <a:t>cms</a:t>
            </a:r>
            <a:r>
              <a:rPr lang="es-ES" sz="1200" dirty="0"/>
              <a:t> en solera revestida con </a:t>
            </a:r>
            <a:r>
              <a:rPr lang="es-ES" sz="1200" dirty="0" err="1"/>
              <a:t>gresite</a:t>
            </a:r>
            <a:r>
              <a:rPr lang="es-ES" sz="1200" dirty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Revestimiento de vaso de piscina con </a:t>
            </a:r>
            <a:r>
              <a:rPr lang="es-ES" sz="1200" dirty="0" err="1"/>
              <a:t>gresite</a:t>
            </a:r>
            <a:r>
              <a:rPr lang="es-ES" sz="1200" dirty="0"/>
              <a:t> de 25x25 mm, color blanco.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Sistema de depuración más accesorios equipo de depuración. 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Equipo limpia fondos manual, con carro, manguera </a:t>
            </a:r>
            <a:r>
              <a:rPr lang="es-ES" sz="1200" dirty="0" err="1"/>
              <a:t>autoflotante</a:t>
            </a:r>
            <a:r>
              <a:rPr lang="es-ES" sz="1200" dirty="0"/>
              <a:t> y pértiga telescópica.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/>
              <a:t>Canaleta prefabricada de drenaje de polipropileno reforzado, en tramos de1000 mm de longitud, 100 mm de ancho y 130 mm de alto, con rejilla pasarela.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 err="1"/>
              <a:t>Clorador</a:t>
            </a:r>
            <a:r>
              <a:rPr lang="es-ES" sz="1200" dirty="0"/>
              <a:t> salino en piscina. Equipo de electrolisis , control de </a:t>
            </a:r>
            <a:r>
              <a:rPr lang="es-ES" sz="1200" dirty="0" err="1"/>
              <a:t>Redox</a:t>
            </a:r>
            <a:r>
              <a:rPr lang="es-ES" sz="1200" dirty="0"/>
              <a:t> hasta 95 m3. Modelo Astral Pool o similar</a:t>
            </a:r>
            <a:r>
              <a:rPr lang="es-ES" sz="1200" dirty="0" smtClean="0"/>
              <a:t>.</a:t>
            </a:r>
            <a:endParaRPr lang="es-ES" sz="1200" dirty="0"/>
          </a:p>
        </p:txBody>
      </p:sp>
      <p:sp>
        <p:nvSpPr>
          <p:cNvPr id="10" name="4 CuadroTexto"/>
          <p:cNvSpPr txBox="1"/>
          <p:nvPr/>
        </p:nvSpPr>
        <p:spPr>
          <a:xfrm>
            <a:off x="188640" y="4614966"/>
            <a:ext cx="64807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 </a:t>
            </a:r>
          </a:p>
          <a:p>
            <a:r>
              <a:rPr lang="es-ES" sz="1200" dirty="0"/>
              <a:t> </a:t>
            </a:r>
          </a:p>
          <a:p>
            <a:r>
              <a:rPr lang="es-ES" sz="1400" b="1" dirty="0"/>
              <a:t>VALLADO DE </a:t>
            </a:r>
            <a:r>
              <a:rPr lang="es-ES" sz="1400" b="1" dirty="0" smtClean="0"/>
              <a:t>PARCELA</a:t>
            </a:r>
          </a:p>
          <a:p>
            <a:endParaRPr lang="es-ES" sz="1400" dirty="0"/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Puerta cancela de carpintería metálica, de una hoja batiente dimensiones 4,50x180 cm, para acceso de vehículos, apertura automática, acabado con pintura imprimación y esmalte de epoxi, realizada con perfiles de 50x50x2 mm. y separación de 7,5 cm.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Puerta cancela de carpintería metálica, de una hoja batiente, apertura automatizada desde video portero, de dimensiones 100x180 cm., para acceso peatonal, acabado con pintura imprimación y esmalte de epoxi, realizada con perfiles de 50x50x2 mm. y separación de 7,5 cm.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Cerramiento de parcela hasta la altura de 1,20m mediante bloques prefabricados de hormigón, con refuerzo de hormigón armado, con revestimiento fratasado a buena vista, y acabado pintura pétrea lisa, en testeros parcela.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Cerramiento de parcela formado por malla </a:t>
            </a:r>
            <a:r>
              <a:rPr lang="es-ES" sz="1200" dirty="0" err="1"/>
              <a:t>electrosoldada</a:t>
            </a:r>
            <a:r>
              <a:rPr lang="es-ES" sz="1200" dirty="0"/>
              <a:t>, de 50x50 mm de paso de malla y 4 mm de diámetro, acabado galvanizado y plastificado en color verde RAL 601 o similar, con recercado o bastidor de perfil hueco de acero galvanizado y plastificado en color verde RAL 6015 o similar, de sección 20x20x1,5 mm y montantes de postes de tubo rectangular de acero galvanizado y plastificado en color verde RAL 6015 o similar, de 40x40x1,5 mm y altura 1,00 m.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Hornacina en valla exterior parcela para ubicación de contadores formada con LH-7.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Registro 50x50 de aluminio lacado blanco, para contador de agua.</a:t>
            </a:r>
          </a:p>
          <a:p>
            <a:pPr lvl="0">
              <a:buFont typeface="Arial" pitchFamily="34" charset="0"/>
              <a:buChar char="•"/>
            </a:pPr>
            <a:r>
              <a:rPr lang="es-ES" sz="1200" dirty="0"/>
              <a:t>Puerta aluminio lacado blanco para hornacinas de ICT y </a:t>
            </a:r>
            <a:r>
              <a:rPr lang="es-ES" sz="1200" dirty="0" smtClean="0"/>
              <a:t>otros</a:t>
            </a:r>
          </a:p>
          <a:p>
            <a:pPr lvl="0"/>
            <a:endParaRPr lang="es-ES" sz="1200" dirty="0"/>
          </a:p>
          <a:p>
            <a:endParaRPr lang="es-ES" dirty="0"/>
          </a:p>
        </p:txBody>
      </p:sp>
      <p:sp>
        <p:nvSpPr>
          <p:cNvPr id="11" name="5 Rectángulo redondeado"/>
          <p:cNvSpPr/>
          <p:nvPr/>
        </p:nvSpPr>
        <p:spPr>
          <a:xfrm>
            <a:off x="188640" y="2627784"/>
            <a:ext cx="6480720" cy="19442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 descr="C:\Users\Usuario\Desktop\DSC_0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2843808"/>
            <a:ext cx="2266669" cy="1500783"/>
          </a:xfrm>
          <a:prstGeom prst="rect">
            <a:avLst/>
          </a:prstGeom>
          <a:noFill/>
        </p:spPr>
      </p:pic>
      <p:pic>
        <p:nvPicPr>
          <p:cNvPr id="13" name="Picture 3" descr="\\192.168.6.54\ficheros compartidos\PRODUCTO\PROYECTOS\BIOSFERA\ALTEA\ISLA GUAM\FOTOS\PROFESIONAL\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040" y="2843808"/>
            <a:ext cx="230425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678</Words>
  <Application>Microsoft Macintosh PowerPoint</Application>
  <PresentationFormat>Presentación en pantalla (4:3)</PresentationFormat>
  <Paragraphs>123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Sarah Veale</cp:lastModifiedBy>
  <cp:revision>27</cp:revision>
  <dcterms:created xsi:type="dcterms:W3CDTF">2016-05-18T08:19:42Z</dcterms:created>
  <dcterms:modified xsi:type="dcterms:W3CDTF">2016-11-08T15:55:25Z</dcterms:modified>
</cp:coreProperties>
</file>